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1473099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61F43-231E-1549-F7B7-B2D7BC48681F}" v="6" dt="2026-05-18T19:39:53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Anevski" userId="S::katie.anevski@progyny.com::4d49af96-6879-4c83-a711-69c7090bfdb2" providerId="AD" clId="Web-{51861F43-231E-1549-F7B7-B2D7BC48681F}"/>
    <pc:docChg chg="modSld">
      <pc:chgData name="Katie Anevski" userId="S::katie.anevski@progyny.com::4d49af96-6879-4c83-a711-69c7090bfdb2" providerId="AD" clId="Web-{51861F43-231E-1549-F7B7-B2D7BC48681F}" dt="2026-05-18T19:39:52.109" v="3" actId="20577"/>
      <pc:docMkLst>
        <pc:docMk/>
      </pc:docMkLst>
      <pc:sldChg chg="modSp">
        <pc:chgData name="Katie Anevski" userId="S::katie.anevski@progyny.com::4d49af96-6879-4c83-a711-69c7090bfdb2" providerId="AD" clId="Web-{51861F43-231E-1549-F7B7-B2D7BC48681F}" dt="2026-05-18T19:39:52.109" v="3" actId="20577"/>
        <pc:sldMkLst>
          <pc:docMk/>
          <pc:sldMk cId="2204559301" sldId="2147309965"/>
        </pc:sldMkLst>
        <pc:spChg chg="mod">
          <ac:chgData name="Katie Anevski" userId="S::katie.anevski@progyny.com::4d49af96-6879-4c83-a711-69c7090bfdb2" providerId="AD" clId="Web-{51861F43-231E-1549-F7B7-B2D7BC48681F}" dt="2026-05-18T19:39:52.109" v="3" actId="20577"/>
          <ac:spMkLst>
            <pc:docMk/>
            <pc:sldMk cId="2204559301" sldId="2147309965"/>
            <ac:spMk id="6" creationId="{0F0EA619-55F5-2F3F-239E-EFECA3269016}"/>
          </ac:spMkLst>
        </pc:spChg>
      </pc:sldChg>
    </pc:docChg>
  </pc:docChgLst>
  <pc:docChgLst>
    <pc:chgData name="Katie Anevski" userId="S::katie.anevski@progyny.com::4d49af96-6879-4c83-a711-69c7090bfdb2" providerId="AD" clId="Web-{EDDCD043-A732-8778-A81F-205B2E61C335}"/>
    <pc:docChg chg="addSld delSld modSld">
      <pc:chgData name="Katie Anevski" userId="S::katie.anevski@progyny.com::4d49af96-6879-4c83-a711-69c7090bfdb2" providerId="AD" clId="Web-{EDDCD043-A732-8778-A81F-205B2E61C335}" dt="2026-05-15T15:06:12.001" v="37" actId="1076"/>
      <pc:docMkLst>
        <pc:docMk/>
      </pc:docMkLst>
      <pc:sldChg chg="addSp delSp modSp add">
        <pc:chgData name="Katie Anevski" userId="S::katie.anevski@progyny.com::4d49af96-6879-4c83-a711-69c7090bfdb2" providerId="AD" clId="Web-{EDDCD043-A732-8778-A81F-205B2E61C335}" dt="2026-05-15T15:06:12.001" v="37" actId="1076"/>
        <pc:sldMkLst>
          <pc:docMk/>
          <pc:sldMk cId="2204559301" sldId="2147309965"/>
        </pc:sldMkLst>
        <pc:spChg chg="add mod">
          <ac:chgData name="Katie Anevski" userId="S::katie.anevski@progyny.com::4d49af96-6879-4c83-a711-69c7090bfdb2" providerId="AD" clId="Web-{EDDCD043-A732-8778-A81F-205B2E61C335}" dt="2026-05-15T15:04:20.794" v="25" actId="14100"/>
          <ac:spMkLst>
            <pc:docMk/>
            <pc:sldMk cId="2204559301" sldId="2147309965"/>
            <ac:spMk id="6" creationId="{0F0EA619-55F5-2F3F-239E-EFECA3269016}"/>
          </ac:spMkLst>
        </pc:spChg>
        <pc:spChg chg="add mod">
          <ac:chgData name="Katie Anevski" userId="S::katie.anevski@progyny.com::4d49af96-6879-4c83-a711-69c7090bfdb2" providerId="AD" clId="Web-{EDDCD043-A732-8778-A81F-205B2E61C335}" dt="2026-05-15T15:04:30.888" v="28" actId="20577"/>
          <ac:spMkLst>
            <pc:docMk/>
            <pc:sldMk cId="2204559301" sldId="2147309965"/>
            <ac:spMk id="7" creationId="{4A066BD2-FCBC-89D9-2533-8521DA8EB272}"/>
          </ac:spMkLst>
        </pc:spChg>
        <pc:picChg chg="add mod">
          <ac:chgData name="Katie Anevski" userId="S::katie.anevski@progyny.com::4d49af96-6879-4c83-a711-69c7090bfdb2" providerId="AD" clId="Web-{EDDCD043-A732-8778-A81F-205B2E61C335}" dt="2026-05-15T15:06:12.001" v="37" actId="1076"/>
          <ac:picMkLst>
            <pc:docMk/>
            <pc:sldMk cId="2204559301" sldId="2147309965"/>
            <ac:picMk id="22" creationId="{56098B89-9DE6-C7E1-7F9A-9D2F91854DE8}"/>
          </ac:picMkLst>
        </pc:picChg>
      </pc:sldChg>
      <pc:sldMasterChg chg="addSldLayout">
        <pc:chgData name="Katie Anevski" userId="S::katie.anevski@progyny.com::4d49af96-6879-4c83-a711-69c7090bfdb2" providerId="AD" clId="Web-{EDDCD043-A732-8778-A81F-205B2E61C335}" dt="2026-05-15T15:03:39.651" v="0"/>
        <pc:sldMasterMkLst>
          <pc:docMk/>
          <pc:sldMasterMk cId="2460954070" sldId="2147483660"/>
        </pc:sldMasterMkLst>
        <pc:sldLayoutChg chg="add">
          <pc:chgData name="Katie Anevski" userId="S::katie.anevski@progyny.com::4d49af96-6879-4c83-a711-69c7090bfdb2" providerId="AD" clId="Web-{EDDCD043-A732-8778-A81F-205B2E61C335}" dt="2026-05-15T15:03:39.651" v="0"/>
          <pc:sldLayoutMkLst>
            <pc:docMk/>
            <pc:sldMasterMk cId="2460954070" sldId="2147483660"/>
            <pc:sldLayoutMk cId="2818250119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15AEB-787D-4AC6-A51C-5E0C1C9FDB11}" type="datetimeFigureOut"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E94ED-40B3-40ED-B899-41941CE03D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7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6BAF5-5502-48C5-7660-498EFC62B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188E6-B243-B220-FA53-41E1CB4CA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45CBFB-ABFA-6DD6-B543-DA3208961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DFEA4-AD47-142E-3227-857F7194D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21C42-BB10-FC43-9FD5-3110C160C9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1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3172A3-2200-A9BB-E1B6-35C135001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171" r="8171"/>
          <a:stretch/>
        </p:blipFill>
        <p:spPr>
          <a:xfrm>
            <a:off x="-649013" y="-1165066"/>
            <a:ext cx="13034052" cy="6144771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131D944C-6B3B-13F6-11E2-EF5FABD456DB}"/>
              </a:ext>
            </a:extLst>
          </p:cNvPr>
          <p:cNvSpPr/>
          <p:nvPr userDrawn="1"/>
        </p:nvSpPr>
        <p:spPr>
          <a:xfrm>
            <a:off x="9826185" y="-820995"/>
            <a:ext cx="3508441" cy="3091068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708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84D86FA-432E-3473-D50D-BCF29C699302}"/>
              </a:ext>
            </a:extLst>
          </p:cNvPr>
          <p:cNvSpPr/>
          <p:nvPr userDrawn="1"/>
        </p:nvSpPr>
        <p:spPr>
          <a:xfrm>
            <a:off x="-14287" y="4142453"/>
            <a:ext cx="12278116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B9C3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284B5EF-710B-3B44-D553-C7BA57FD5CE9}"/>
              </a:ext>
            </a:extLst>
          </p:cNvPr>
          <p:cNvSpPr/>
          <p:nvPr userDrawn="1"/>
        </p:nvSpPr>
        <p:spPr>
          <a:xfrm>
            <a:off x="-71830" y="4307707"/>
            <a:ext cx="12416229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C1EE1-47CD-7ED9-B8AF-2071FE9D9C75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711EA2-949C-4EFF-3D3E-BC69BCFBE467}"/>
              </a:ext>
            </a:extLst>
          </p:cNvPr>
          <p:cNvSpPr/>
          <p:nvPr userDrawn="1"/>
        </p:nvSpPr>
        <p:spPr>
          <a:xfrm>
            <a:off x="-988142" y="-1658471"/>
            <a:ext cx="15135263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680D6B-6F64-FD81-A7D1-27A454976A18}"/>
              </a:ext>
            </a:extLst>
          </p:cNvPr>
          <p:cNvSpPr/>
          <p:nvPr userDrawn="1"/>
        </p:nvSpPr>
        <p:spPr>
          <a:xfrm>
            <a:off x="-2272553" y="-426366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sv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3D8B8-3F3C-6AE1-C36D-0DAAEB416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B7125A-BC2A-DE42-9812-4814DDC49BDB}"/>
              </a:ext>
            </a:extLst>
          </p:cNvPr>
          <p:cNvSpPr txBox="1"/>
          <p:nvPr/>
        </p:nvSpPr>
        <p:spPr>
          <a:xfrm>
            <a:off x="443308" y="4942367"/>
            <a:ext cx="2404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114097"/>
                </a:solidFill>
                <a:latin typeface="Poppins SemiBold" pitchFamily="2" charset="77"/>
                <a:cs typeface="Poppins SemiBold" pitchFamily="2" charset="77"/>
              </a:rPr>
              <a:t>Support</a:t>
            </a:r>
          </a:p>
          <a:p>
            <a:r>
              <a:rPr lang="en-US" sz="3200" b="1">
                <a:solidFill>
                  <a:srgbClr val="114097"/>
                </a:solidFill>
                <a:latin typeface="Poppins SemiBold" pitchFamily="2" charset="77"/>
                <a:cs typeface="Poppins SemiBold" pitchFamily="2" charset="77"/>
              </a:rPr>
              <a:t>starts</a:t>
            </a:r>
          </a:p>
          <a:p>
            <a:r>
              <a:rPr lang="en-US" sz="3200" b="1">
                <a:solidFill>
                  <a:srgbClr val="114097"/>
                </a:solidFill>
                <a:latin typeface="Poppins SemiBold" pitchFamily="2" charset="77"/>
                <a:cs typeface="Poppins SemiBold" pitchFamily="2" charset="77"/>
              </a:rPr>
              <a:t>today: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5F0399-4228-2AEB-0F50-1D402A5867A1}"/>
              </a:ext>
            </a:extLst>
          </p:cNvPr>
          <p:cNvSpPr txBox="1"/>
          <p:nvPr/>
        </p:nvSpPr>
        <p:spPr>
          <a:xfrm>
            <a:off x="3108798" y="5748136"/>
            <a:ext cx="1245478" cy="51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1:1 coaching</a:t>
            </a:r>
            <a:endParaRPr lang="en-US" sz="1500">
              <a:solidFill>
                <a:srgbClr val="114097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A31601-557D-3F0D-43F4-64EA2D1E6776}"/>
              </a:ext>
            </a:extLst>
          </p:cNvPr>
          <p:cNvSpPr txBox="1"/>
          <p:nvPr/>
        </p:nvSpPr>
        <p:spPr>
          <a:xfrm>
            <a:off x="4792950" y="5728612"/>
            <a:ext cx="1444804" cy="741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Network of Menopause</a:t>
            </a:r>
            <a:endParaRPr lang="en-US" sz="1500">
              <a:solidFill>
                <a:srgbClr val="114097"/>
              </a:solidFill>
              <a:latin typeface="Poppins" pitchFamily="2" charset="77"/>
              <a:cs typeface="Poppins" pitchFamily="2" charset="77"/>
            </a:endParaRPr>
          </a:p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latin typeface="Poppins" pitchFamily="2" charset="77"/>
                <a:cs typeface="Poppins" pitchFamily="2" charset="77"/>
              </a:rPr>
              <a:t>Specialists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34D1FA-E1D2-996A-F3C5-3E4290BCCAB9}"/>
              </a:ext>
            </a:extLst>
          </p:cNvPr>
          <p:cNvSpPr txBox="1"/>
          <p:nvPr/>
        </p:nvSpPr>
        <p:spPr>
          <a:xfrm>
            <a:off x="8319058" y="5727197"/>
            <a:ext cx="1514602" cy="741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Hormonal</a:t>
            </a:r>
            <a:b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</a:b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&amp;</a:t>
            </a:r>
            <a:r>
              <a:rPr lang="en-US" sz="1500">
                <a:solidFill>
                  <a:srgbClr val="114097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Non-hormonal </a:t>
            </a:r>
            <a:r>
              <a:rPr lang="en-US" sz="1500">
                <a:solidFill>
                  <a:srgbClr val="114097"/>
                </a:solidFill>
                <a:latin typeface="Poppins" pitchFamily="2" charset="77"/>
                <a:cs typeface="Poppins" pitchFamily="2" charset="77"/>
              </a:rPr>
              <a:t>Rx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508F07-518E-F98D-AA07-B54533F63414}"/>
              </a:ext>
            </a:extLst>
          </p:cNvPr>
          <p:cNvSpPr txBox="1"/>
          <p:nvPr/>
        </p:nvSpPr>
        <p:spPr>
          <a:xfrm>
            <a:off x="6589824" y="5727197"/>
            <a:ext cx="1557867" cy="720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Doctor-</a:t>
            </a:r>
          </a:p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latin typeface="Poppins" pitchFamily="2" charset="77"/>
                <a:cs typeface="Poppins" pitchFamily="2" charset="77"/>
              </a:rPr>
              <a:t>Approved</a:t>
            </a:r>
          </a:p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latin typeface="Poppins" pitchFamily="2" charset="77"/>
                <a:cs typeface="Poppins" pitchFamily="2" charset="77"/>
              </a:rPr>
              <a:t>Resources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669D33-E026-F15D-20AD-F01C61A589E8}"/>
              </a:ext>
            </a:extLst>
          </p:cNvPr>
          <p:cNvSpPr txBox="1"/>
          <p:nvPr/>
        </p:nvSpPr>
        <p:spPr>
          <a:xfrm>
            <a:off x="10186750" y="5695157"/>
            <a:ext cx="1122680" cy="526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114097"/>
                </a:solidFill>
                <a:effectLst/>
                <a:latin typeface="Poppins" pitchFamily="2" charset="77"/>
                <a:cs typeface="Poppins" pitchFamily="2" charset="77"/>
              </a:rPr>
              <a:t>Lifestyle Tips</a:t>
            </a:r>
            <a:endParaRPr lang="en-US" sz="1500">
              <a:solidFill>
                <a:srgbClr val="114097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13FB7B-2BDB-D6E9-309C-091CBE82F06E}"/>
              </a:ext>
            </a:extLst>
          </p:cNvPr>
          <p:cNvSpPr txBox="1"/>
          <p:nvPr/>
        </p:nvSpPr>
        <p:spPr>
          <a:xfrm>
            <a:off x="3060093" y="6573334"/>
            <a:ext cx="8918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002060"/>
                </a:solidFill>
                <a:effectLst/>
                <a:latin typeface="Poppins" pitchFamily="2" charset="77"/>
                <a:cs typeface="Poppins" pitchFamily="2" charset="77"/>
              </a:rPr>
              <a:t>You must be enrolled in an eligible medical plan to have access to the Progyny benefit. </a:t>
            </a:r>
            <a:r>
              <a:rPr lang="en-US" sz="800">
                <a:solidFill>
                  <a:srgbClr val="1D2D5B"/>
                </a:solidFill>
                <a:latin typeface="Poppins" pitchFamily="2" charset="77"/>
                <a:cs typeface="Poppins" pitchFamily="2" charset="77"/>
              </a:rPr>
              <a:t>You are subject to financial responsibility according to your plan for provider visits.</a:t>
            </a:r>
            <a:endParaRPr lang="en-US" sz="800">
              <a:solidFill>
                <a:srgbClr val="002060"/>
              </a:solidFill>
              <a:effectLst/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A32EE62-65E7-0F35-E71E-6B7209B29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9" y="378135"/>
            <a:ext cx="1823321" cy="512337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D4EDC30-98DE-F72E-5123-EEF249761DD7}"/>
              </a:ext>
            </a:extLst>
          </p:cNvPr>
          <p:cNvGrpSpPr/>
          <p:nvPr/>
        </p:nvGrpSpPr>
        <p:grpSpPr>
          <a:xfrm>
            <a:off x="3060093" y="4897416"/>
            <a:ext cx="703906" cy="703906"/>
            <a:chOff x="3060093" y="4897416"/>
            <a:chExt cx="703906" cy="70390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FE48B37-0038-7EDD-2A2B-BA0E18F3E02D}"/>
                </a:ext>
              </a:extLst>
            </p:cNvPr>
            <p:cNvSpPr/>
            <p:nvPr/>
          </p:nvSpPr>
          <p:spPr>
            <a:xfrm>
              <a:off x="3060093" y="4897416"/>
              <a:ext cx="703906" cy="703906"/>
            </a:xfrm>
            <a:prstGeom prst="ellipse">
              <a:avLst/>
            </a:prstGeom>
            <a:solidFill>
              <a:srgbClr val="7083E7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A1C7326-54B7-7677-9926-6859E1C8C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78696" y="5116019"/>
              <a:ext cx="266700" cy="2667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15AF7D8-476D-0A78-16A0-1B603A4F0762}"/>
              </a:ext>
            </a:extLst>
          </p:cNvPr>
          <p:cNvGrpSpPr/>
          <p:nvPr/>
        </p:nvGrpSpPr>
        <p:grpSpPr>
          <a:xfrm>
            <a:off x="4747491" y="4897416"/>
            <a:ext cx="703906" cy="703906"/>
            <a:chOff x="4747491" y="4897416"/>
            <a:chExt cx="703906" cy="70390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A84371-CBFD-6905-1B1E-7F571F6D6B4B}"/>
                </a:ext>
              </a:extLst>
            </p:cNvPr>
            <p:cNvSpPr/>
            <p:nvPr/>
          </p:nvSpPr>
          <p:spPr>
            <a:xfrm>
              <a:off x="4747491" y="4897416"/>
              <a:ext cx="703906" cy="703906"/>
            </a:xfrm>
            <a:prstGeom prst="ellipse">
              <a:avLst/>
            </a:prstGeom>
            <a:solidFill>
              <a:srgbClr val="7083E7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A0631FB-9236-A109-C610-257847769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91494" y="5109669"/>
              <a:ext cx="215900" cy="27940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D68D602-59BB-3739-9E79-14348ABF2E8C}"/>
              </a:ext>
            </a:extLst>
          </p:cNvPr>
          <p:cNvGrpSpPr/>
          <p:nvPr/>
        </p:nvGrpSpPr>
        <p:grpSpPr>
          <a:xfrm>
            <a:off x="6557438" y="4897416"/>
            <a:ext cx="703906" cy="703906"/>
            <a:chOff x="6557438" y="4897416"/>
            <a:chExt cx="703906" cy="70390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5125A05-4529-78E4-91C5-D55A4A75023E}"/>
                </a:ext>
              </a:extLst>
            </p:cNvPr>
            <p:cNvSpPr/>
            <p:nvPr/>
          </p:nvSpPr>
          <p:spPr>
            <a:xfrm>
              <a:off x="6557438" y="4897416"/>
              <a:ext cx="703906" cy="703906"/>
            </a:xfrm>
            <a:prstGeom prst="ellipse">
              <a:avLst/>
            </a:prstGeom>
            <a:solidFill>
              <a:srgbClr val="7083E7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5F07D7E-A800-0802-3C03-04B2F117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1441" y="5109669"/>
              <a:ext cx="215900" cy="279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05FDF85-784C-6BF0-4668-63BA9B19DC53}"/>
              </a:ext>
            </a:extLst>
          </p:cNvPr>
          <p:cNvGrpSpPr/>
          <p:nvPr/>
        </p:nvGrpSpPr>
        <p:grpSpPr>
          <a:xfrm>
            <a:off x="8254262" y="4897416"/>
            <a:ext cx="703906" cy="703906"/>
            <a:chOff x="8254262" y="4897416"/>
            <a:chExt cx="703906" cy="70390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269AA3F-FBEA-8548-2455-233D2F327CDC}"/>
                </a:ext>
              </a:extLst>
            </p:cNvPr>
            <p:cNvSpPr/>
            <p:nvPr/>
          </p:nvSpPr>
          <p:spPr>
            <a:xfrm>
              <a:off x="8254262" y="4897416"/>
              <a:ext cx="703906" cy="703906"/>
            </a:xfrm>
            <a:prstGeom prst="ellipse">
              <a:avLst/>
            </a:prstGeom>
            <a:solidFill>
              <a:srgbClr val="7083E7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8AA0539-E189-048B-9BA8-C984BD63C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72865" y="5136388"/>
              <a:ext cx="266700" cy="2667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35D2E9-ECBC-ADCB-5849-78114AED02E0}"/>
              </a:ext>
            </a:extLst>
          </p:cNvPr>
          <p:cNvGrpSpPr/>
          <p:nvPr/>
        </p:nvGrpSpPr>
        <p:grpSpPr>
          <a:xfrm>
            <a:off x="10139623" y="4897416"/>
            <a:ext cx="703906" cy="703906"/>
            <a:chOff x="10139623" y="4897416"/>
            <a:chExt cx="703906" cy="70390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9D4994-49D4-7D7B-5794-3D6ABFD53EC8}"/>
                </a:ext>
              </a:extLst>
            </p:cNvPr>
            <p:cNvSpPr/>
            <p:nvPr/>
          </p:nvSpPr>
          <p:spPr>
            <a:xfrm>
              <a:off x="10139623" y="4897416"/>
              <a:ext cx="703906" cy="703906"/>
            </a:xfrm>
            <a:prstGeom prst="ellipse">
              <a:avLst/>
            </a:prstGeom>
            <a:solidFill>
              <a:srgbClr val="7083E7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CDF2EAA-07BF-CC6A-D394-BC1D90672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51876" y="5109669"/>
              <a:ext cx="279400" cy="2667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FF5032-2DFA-1E44-7239-8A158F86AB4C}"/>
              </a:ext>
            </a:extLst>
          </p:cNvPr>
          <p:cNvSpPr txBox="1"/>
          <p:nvPr/>
        </p:nvSpPr>
        <p:spPr>
          <a:xfrm>
            <a:off x="9655314" y="179655"/>
            <a:ext cx="246491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r">
              <a:defRPr/>
            </a:pPr>
            <a:r>
              <a:rPr lang="en-US" b="1" dirty="0">
                <a:solidFill>
                  <a:prstClr val="white"/>
                </a:solidFill>
                <a:latin typeface="Poppins SemiBold" pitchFamily="2" charset="77"/>
                <a:cs typeface="Poppins SemiBold" pitchFamily="2" charset="77"/>
              </a:rPr>
              <a:t>Scan to register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2D9B1-84F7-6EDE-45A8-3163407A4D9B}"/>
              </a:ext>
            </a:extLst>
          </p:cNvPr>
          <p:cNvGrpSpPr/>
          <p:nvPr/>
        </p:nvGrpSpPr>
        <p:grpSpPr>
          <a:xfrm>
            <a:off x="10132329" y="603637"/>
            <a:ext cx="1887935" cy="1042611"/>
            <a:chOff x="10048811" y="812031"/>
            <a:chExt cx="1931710" cy="106678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B1ADEF-9472-9627-01B3-43E44C1FA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0913735" y="812031"/>
              <a:ext cx="1066786" cy="1066786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41EEC94-83A4-95F4-A71F-C94E2D223816}"/>
                </a:ext>
              </a:extLst>
            </p:cNvPr>
            <p:cNvGrpSpPr/>
            <p:nvPr/>
          </p:nvGrpSpPr>
          <p:grpSpPr>
            <a:xfrm>
              <a:off x="10048811" y="852140"/>
              <a:ext cx="823772" cy="642346"/>
              <a:chOff x="10048811" y="773826"/>
              <a:chExt cx="823772" cy="642346"/>
            </a:xfrm>
          </p:grpSpPr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37879E8F-021D-D8FF-9360-166F1A37CF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0048811" y="773826"/>
                <a:ext cx="823772" cy="642346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337D107-38ED-EF0C-0CE1-669A7996109F}"/>
                  </a:ext>
                </a:extLst>
              </p:cNvPr>
              <p:cNvSpPr txBox="1"/>
              <p:nvPr/>
            </p:nvSpPr>
            <p:spPr>
              <a:xfrm>
                <a:off x="10057049" y="918189"/>
                <a:ext cx="703906" cy="39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200" b="1" dirty="0">
                    <a:solidFill>
                      <a:srgbClr val="114097"/>
                    </a:solidFill>
                    <a:latin typeface="Poppins SemiBold" pitchFamily="2" charset="77"/>
                    <a:cs typeface="Poppins SemiBold" pitchFamily="2" charset="77"/>
                  </a:rPr>
                  <a:t>Scan here</a:t>
                </a:r>
              </a:p>
            </p:txBody>
          </p:sp>
        </p:grpSp>
      </p:grpSp>
      <p:sp>
        <p:nvSpPr>
          <p:cNvPr id="6" name="TextBox 22">
            <a:extLst>
              <a:ext uri="{FF2B5EF4-FFF2-40B4-BE49-F238E27FC236}">
                <a16:creationId xmlns:a16="http://schemas.microsoft.com/office/drawing/2014/main" id="{0F0EA619-55F5-2F3F-239E-EFECA3269016}"/>
              </a:ext>
            </a:extLst>
          </p:cNvPr>
          <p:cNvSpPr txBox="1"/>
          <p:nvPr/>
        </p:nvSpPr>
        <p:spPr>
          <a:xfrm>
            <a:off x="440137" y="1139283"/>
            <a:ext cx="4739215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kern="100">
                <a:solidFill>
                  <a:srgbClr val="002060"/>
                </a:solidFill>
                <a:latin typeface="Poppins SemiBold"/>
                <a:cs typeface="Poppins SemiBold"/>
              </a:rPr>
              <a:t>Menopause 101 Webinar:</a:t>
            </a:r>
            <a:endParaRPr lang="en-US" sz="2000" b="1">
              <a:solidFill>
                <a:srgbClr val="002060"/>
              </a:solidFill>
              <a:latin typeface="Poppins SemiBold" pitchFamily="2" charset="77"/>
              <a:cs typeface="Poppins SemiBold" pitchFamily="2" charset="77"/>
            </a:endParaRPr>
          </a:p>
          <a:p>
            <a:endParaRPr lang="en-US" sz="2000" b="1" kern="100">
              <a:solidFill>
                <a:srgbClr val="002060"/>
              </a:solidFill>
              <a:latin typeface="Poppins SemiBold"/>
              <a:cs typeface="Poppins SemiBold"/>
            </a:endParaRPr>
          </a:p>
          <a:p>
            <a:r>
              <a:rPr lang="en-US" sz="3000" b="1">
                <a:solidFill>
                  <a:srgbClr val="002060"/>
                </a:solidFill>
                <a:latin typeface="Poppins SemiBold"/>
                <a:cs typeface="Poppins SemiBold"/>
              </a:rPr>
              <a:t>Beat the Heat: Treating Hot Flashes and Other Common Symptoms </a:t>
            </a:r>
            <a:endParaRPr lang="en-US" sz="3000" b="1">
              <a:solidFill>
                <a:srgbClr val="002060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4A066BD2-FCBC-89D9-2533-8521DA8EB272}"/>
              </a:ext>
            </a:extLst>
          </p:cNvPr>
          <p:cNvSpPr txBox="1"/>
          <p:nvPr/>
        </p:nvSpPr>
        <p:spPr>
          <a:xfrm>
            <a:off x="440137" y="3351606"/>
            <a:ext cx="473848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002060"/>
                </a:solidFill>
                <a:effectLst/>
                <a:latin typeface="Poppins Medium"/>
                <a:cs typeface="Poppins Medium"/>
              </a:rPr>
              <a:t>Wednesday,</a:t>
            </a:r>
            <a:r>
              <a:rPr lang="en-US" sz="2000">
                <a:solidFill>
                  <a:srgbClr val="002060"/>
                </a:solidFill>
                <a:latin typeface="Poppins Medium"/>
                <a:cs typeface="Poppins Medium"/>
              </a:rPr>
              <a:t> July 15</a:t>
            </a:r>
            <a:endParaRPr lang="en-US"/>
          </a:p>
          <a:p>
            <a:r>
              <a:rPr lang="en-US" sz="2000">
                <a:solidFill>
                  <a:srgbClr val="002060"/>
                </a:solidFill>
                <a:latin typeface="Poppins Medium"/>
                <a:cs typeface="Poppins Medium"/>
              </a:rPr>
              <a:t>3:00 pm ET</a:t>
            </a:r>
            <a:endParaRPr lang="en-US"/>
          </a:p>
        </p:txBody>
      </p:sp>
      <p:pic>
        <p:nvPicPr>
          <p:cNvPr id="22" name="Picture 21" descr="A qr code with a flower&#10;&#10;AI-generated content may be incorrect.">
            <a:extLst>
              <a:ext uri="{FF2B5EF4-FFF2-40B4-BE49-F238E27FC236}">
                <a16:creationId xmlns:a16="http://schemas.microsoft.com/office/drawing/2014/main" id="{56098B89-9DE6-C7E1-7F9A-9D2F91854D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4591" y="583162"/>
            <a:ext cx="1127450" cy="105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59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2F6ED4D6AD3446BCC3A5A9F3835F45" ma:contentTypeVersion="25" ma:contentTypeDescription="Create a new document." ma:contentTypeScope="" ma:versionID="697779d1610b9bd2c7e0b5cdfc760079">
  <xsd:schema xmlns:xsd="http://www.w3.org/2001/XMLSchema" xmlns:xs="http://www.w3.org/2001/XMLSchema" xmlns:p="http://schemas.microsoft.com/office/2006/metadata/properties" xmlns:ns2="a3a19593-764b-44ba-9c8b-d6764fc55e71" xmlns:ns3="a5f9063c-0cf6-4d7f-9de9-c71357cc3844" targetNamespace="http://schemas.microsoft.com/office/2006/metadata/properties" ma:root="true" ma:fieldsID="88cff0b17970507f2a29d1dd86bf127d" ns2:_="" ns3:_="">
    <xsd:import namespace="a3a19593-764b-44ba-9c8b-d6764fc55e71"/>
    <xsd:import namespace="a5f9063c-0cf6-4d7f-9de9-c71357cc384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Not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a19593-764b-44ba-9c8b-d6764fc55e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cbf549b3-94bd-4f70-b4f4-c20cfe575224}" ma:internalName="TaxCatchAll" ma:showField="CatchAllData" ma:web="a3a19593-764b-44ba-9c8b-d6764fc55e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f9063c-0cf6-4d7f-9de9-c71357cc3844" elementFormDefault="qualified">
    <xsd:import namespace="http://schemas.microsoft.com/office/2006/documentManagement/types"/>
    <xsd:import namespace="http://schemas.microsoft.com/office/infopath/2007/PartnerControls"/>
    <xsd:element name="MigrationWizId" ma:index="10" nillable="true" ma:displayName="MigrationWizId" ma:internalName="MigrationWizId">
      <xsd:simpleType>
        <xsd:restriction base="dms:Text"/>
      </xsd:simpleType>
    </xsd:element>
    <xsd:element name="MigrationWizIdPermissions" ma:index="11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2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3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4" nillable="true" ma:displayName="MigrationWizIdSecurityGroups" ma:internalName="MigrationWizIdSecurityGroups">
      <xsd:simpleType>
        <xsd:restriction base="dms:Text"/>
      </xsd:simple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e9288fe-6667-412b-9ae2-e7efbcd460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3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f9063c-0cf6-4d7f-9de9-c71357cc3844">
      <Terms xmlns="http://schemas.microsoft.com/office/infopath/2007/PartnerControls"/>
    </lcf76f155ced4ddcb4097134ff3c332f>
    <MigrationWizIdDocumentLibraryPermissions xmlns="a5f9063c-0cf6-4d7f-9de9-c71357cc3844" xsi:nil="true"/>
    <MigrationWizIdPermissionLevels xmlns="a5f9063c-0cf6-4d7f-9de9-c71357cc3844" xsi:nil="true"/>
    <Notes xmlns="a5f9063c-0cf6-4d7f-9de9-c71357cc3844" xsi:nil="true"/>
    <MigrationWizId xmlns="a5f9063c-0cf6-4d7f-9de9-c71357cc3844" xsi:nil="true"/>
    <MigrationWizIdSecurityGroups xmlns="a5f9063c-0cf6-4d7f-9de9-c71357cc3844" xsi:nil="true"/>
    <TaxCatchAll xmlns="a3a19593-764b-44ba-9c8b-d6764fc55e71" xsi:nil="true"/>
    <MigrationWizIdPermissions xmlns="a5f9063c-0cf6-4d7f-9de9-c71357cc384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AF211F-5A48-41DD-9C1E-2ECC8A84CD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a19593-764b-44ba-9c8b-d6764fc55e71"/>
    <ds:schemaRef ds:uri="a5f9063c-0cf6-4d7f-9de9-c71357cc38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DF2FF1-B9ED-4263-9033-131F020E1E96}">
  <ds:schemaRefs>
    <ds:schemaRef ds:uri="http://schemas.microsoft.com/office/2006/metadata/properties"/>
    <ds:schemaRef ds:uri="http://schemas.microsoft.com/office/infopath/2007/PartnerControls"/>
    <ds:schemaRef ds:uri="a5f9063c-0cf6-4d7f-9de9-c71357cc3844"/>
    <ds:schemaRef ds:uri="a3a19593-764b-44ba-9c8b-d6764fc55e71"/>
  </ds:schemaRefs>
</ds:datastoreItem>
</file>

<file path=customXml/itemProps3.xml><?xml version="1.0" encoding="utf-8"?>
<ds:datastoreItem xmlns:ds="http://schemas.openxmlformats.org/officeDocument/2006/customXml" ds:itemID="{EA26CFD2-BF72-46D8-9C5E-02CA9D4E95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</cp:revision>
  <dcterms:created xsi:type="dcterms:W3CDTF">2026-05-15T15:02:35Z</dcterms:created>
  <dcterms:modified xsi:type="dcterms:W3CDTF">2026-05-18T19:39:54Z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0x010100BB2F6ED4D6AD3446BCC3A5A9F3835F45</vt:lpwstr>
  </property>
  <property fmtid="{D5CDD505-2E9C-101B-9397-08002B2CF9AE}" pid="3" name="MediaServiceImageTags">
    <vt:lpwstr/>
  </property>
</Properties>
</file>